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Open Sans Extra Bold" panose="020B0906030804020204" pitchFamily="34" charset="0"/>
      <p:regular r:id="rId12"/>
      <p:bold r:id="rId13"/>
    </p:embeddedFont>
    <p:embeddedFont>
      <p:font typeface="Open Sans Light" panose="020B0306030504020204" pitchFamily="34" charset="0"/>
      <p:regular r:id="rId14"/>
      <p:italic r:id="rId15"/>
    </p:embeddedFont>
    <p:embeddedFont>
      <p:font typeface="Tex Gyre Termes" pitchFamily="2" charset="0"/>
      <p:regular r:id="rId16"/>
    </p:embeddedFont>
    <p:embeddedFont>
      <p:font typeface="Tex Gyre Termes Bold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kombud/?__cft__%5b0%5d=AZXT8Y1B_wkmcbHor7wiQSByMJUJMMeP9Ifl0kYMVihrFKxMPe7to0pV7pr-CoCxpvzRiOznw41sx_Bpu64mYs17YFvF-2L05BCCJc8fKmCGJHaJ3blJfPorgS-Jy_xST60ETGV1JXJmWD5DoSwT0Jvw&amp;__tn__=kK-R" TargetMode="External"/><Relationship Id="rId13" Type="http://schemas.openxmlformats.org/officeDocument/2006/relationships/hyperlink" Target="https://www.facebook.com/salcotherapy/?__cft__%5b0%5d=AZXT8Y1B_wkmcbHor7wiQSByMJUJMMeP9Ifl0kYMVihrFKxMPe7to0pV7pr-CoCxpvzRiOznw41sx_Bpu64mYs17YFvF-2L05BCCJc8fKmCGJHaJ3blJfPorgS-Jy_xST60ETGV1JXJmWD5DoSwT0Jvw&amp;__tn__=kK-R" TargetMode="External"/><Relationship Id="rId18" Type="http://schemas.openxmlformats.org/officeDocument/2006/relationships/image" Target="../media/image11.jpeg"/><Relationship Id="rId3" Type="http://schemas.openxmlformats.org/officeDocument/2006/relationships/hyperlink" Target="https://www.facebook.com/aifogroup/?__cft__%5b0%5d=AZXT8Y1B_wkmcbHor7wiQSByMJUJMMeP9Ifl0kYMVihrFKxMPe7to0pV7pr-CoCxpvzRiOznw41sx_Bpu64mYs17YFvF-2L05BCCJc8fKmCGJHaJ3blJfPorgS-Jy_xST60ETGV1JXJmWD5DoSwT0Jvw&amp;__tn__=kK-R" TargetMode="External"/><Relationship Id="rId7" Type="http://schemas.openxmlformats.org/officeDocument/2006/relationships/hyperlink" Target="https://www.facebook.com/FHU-DELSA-INVEST-286105391467461/?__cft__%5b0%5d=AZXT8Y1B_wkmcbHor7wiQSByMJUJMMeP9Ifl0kYMVihrFKxMPe7to0pV7pr-CoCxpvzRiOznw41sx_Bpu64mYs17YFvF-2L05BCCJc8fKmCGJHaJ3blJfPorgS-Jy_xST60ETGV1JXJmWD5DoSwT0Jvw&amp;__tn__=kK-R" TargetMode="External"/><Relationship Id="rId12" Type="http://schemas.openxmlformats.org/officeDocument/2006/relationships/hyperlink" Target="https://www.facebook.com/milooelectronics/?__cft__%5b0%5d=AZXT8Y1B_wkmcbHor7wiQSByMJUJMMeP9Ifl0kYMVihrFKxMPe7to0pV7pr-CoCxpvzRiOznw41sx_Bpu64mYs17YFvF-2L05BCCJc8fKmCGJHaJ3blJfPorgS-Jy_xST60ETGV1JXJmWD5DoSwT0Jvw&amp;__tn__=kK-R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s://www.facebook.com/ActivlabPoland/?__cft__%5b0%5d=AZXT8Y1B_wkmcbHor7wiQSByMJUJMMeP9Ifl0kYMVihrFKxMPe7to0pV7pr-CoCxpvzRiOznw41sx_Bpu64mYs17YFvF-2L05BCCJc8fKmCGJHaJ3blJfPorgS-Jy_xST60ETGV1JXJmWD5DoSwT0Jvw&amp;__tn__=kK-R" TargetMode="External"/><Relationship Id="rId16" Type="http://schemas.openxmlformats.org/officeDocument/2006/relationships/hyperlink" Target="https://www.facebook.com/zdrowyprojekt/?__cft__%5b0%5d=AZXT8Y1B_wkmcbHor7wiQSByMJUJMMeP9Ifl0kYMVihrFKxMPe7to0pV7pr-CoCxpvzRiOznw41sx_Bpu64mYs17YFvF-2L05BCCJc8fKmCGJHaJ3blJfPorgS-Jy_xST60ETGV1JXJmWD5DoSwT0Jvw&amp;__tn__=kK-R" TargetMode="Externa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BacowkaTowaryTradycyjne/?__cft__%5b0%5d=AZXT8Y1B_wkmcbHor7wiQSByMJUJMMeP9Ifl0kYMVihrFKxMPe7to0pV7pr-CoCxpvzRiOznw41sx_Bpu64mYs17YFvF-2L05BCCJc8fKmCGJHaJ3blJfPorgS-Jy_xST60ETGV1JXJmWD5DoSwT0Jvw&amp;__tn__=kK-R" TargetMode="External"/><Relationship Id="rId11" Type="http://schemas.openxmlformats.org/officeDocument/2006/relationships/hyperlink" Target="https://www.facebook.com/kopalniawieliczka/?__cft__%5b0%5d=AZXT8Y1B_wkmcbHor7wiQSByMJUJMMeP9Ifl0kYMVihrFKxMPe7to0pV7pr-CoCxpvzRiOznw41sx_Bpu64mYs17YFvF-2L05BCCJc8fKmCGJHaJ3blJfPorgS-Jy_xST60ETGV1JXJmWD5DoSwT0Jvw&amp;__tn__=kK-R" TargetMode="External"/><Relationship Id="rId5" Type="http://schemas.openxmlformats.org/officeDocument/2006/relationships/hyperlink" Target="https://www.facebook.com/aquerpolska/?__cft__%5b0%5d=AZXT8Y1B_wkmcbHor7wiQSByMJUJMMeP9Ifl0kYMVihrFKxMPe7to0pV7pr-CoCxpvzRiOznw41sx_Bpu64mYs17YFvF-2L05BCCJc8fKmCGJHaJ3blJfPorgS-Jy_xST60ETGV1JXJmWD5DoSwT0Jvw&amp;__tn__=kK-R" TargetMode="External"/><Relationship Id="rId15" Type="http://schemas.openxmlformats.org/officeDocument/2006/relationships/hyperlink" Target="https://www.facebook.com/wernerkenkelspzoo/?__cft__%5b0%5d=AZXT8Y1B_wkmcbHor7wiQSByMJUJMMeP9Ifl0kYMVihrFKxMPe7to0pV7pr-CoCxpvzRiOznw41sx_Bpu64mYs17YFvF-2L05BCCJc8fKmCGJHaJ3blJfPorgS-Jy_xST60ETGV1JXJmWD5DoSwT0Jvw&amp;__tn__=kK-R" TargetMode="External"/><Relationship Id="rId10" Type="http://schemas.openxmlformats.org/officeDocument/2006/relationships/hyperlink" Target="https://www.facebook.com/igloo.morethancooling/?__cft__%5b0%5d=AZXT8Y1B_wkmcbHor7wiQSByMJUJMMeP9Ifl0kYMVihrFKxMPe7to0pV7pr-CoCxpvzRiOznw41sx_Bpu64mYs17YFvF-2L05BCCJc8fKmCGJHaJ3blJfPorgS-Jy_xST60ETGV1JXJmWD5DoSwT0Jvw&amp;__tn__=kK-R" TargetMode="External"/><Relationship Id="rId19" Type="http://schemas.openxmlformats.org/officeDocument/2006/relationships/image" Target="../media/image12.jpeg"/><Relationship Id="rId4" Type="http://schemas.openxmlformats.org/officeDocument/2006/relationships/hyperlink" Target="https://www.facebook.com/apteka.bochnia/?__cft__%5b0%5d=AZXT8Y1B_wkmcbHor7wiQSByMJUJMMeP9Ifl0kYMVihrFKxMPe7to0pV7pr-CoCxpvzRiOznw41sx_Bpu64mYs17YFvF-2L05BCCJc8fKmCGJHaJ3blJfPorgS-Jy_xST60ETGV1JXJmWD5DoSwT0Jvw&amp;__tn__=kK-R" TargetMode="External"/><Relationship Id="rId9" Type="http://schemas.openxmlformats.org/officeDocument/2006/relationships/hyperlink" Target="https://www.facebook.com/funnycase.official/?__cft__%5b0%5d=AZXT8Y1B_wkmcbHor7wiQSByMJUJMMeP9Ifl0kYMVihrFKxMPe7to0pV7pr-CoCxpvzRiOznw41sx_Bpu64mYs17YFvF-2L05BCCJc8fKmCGJHaJ3blJfPorgS-Jy_xST60ETGV1JXJmWD5DoSwT0Jvw&amp;__tn__=kK-R" TargetMode="External"/><Relationship Id="rId14" Type="http://schemas.openxmlformats.org/officeDocument/2006/relationships/hyperlink" Target="https://www.facebook.com/Stalprodukt-SA-291022488202015/?__cft__%5b0%5d=AZXT8Y1B_wkmcbHor7wiQSByMJUJMMeP9Ifl0kYMVihrFKxMPe7to0pV7pr-CoCxpvzRiOznw41sx_Bpu64mYs17YFvF-2L05BCCJc8fKmCGJHaJ3blJfPorgS-Jy_xST60ETGV1JXJmWD5DoSwT0Jvw&amp;__tn__=kK-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77136" y="687924"/>
            <a:ext cx="4959445" cy="1875572"/>
          </a:xfrm>
          <a:custGeom>
            <a:avLst/>
            <a:gdLst/>
            <a:ahLst/>
            <a:cxnLst/>
            <a:rect l="l" t="t" r="r" b="b"/>
            <a:pathLst>
              <a:path w="4959445" h="1875572">
                <a:moveTo>
                  <a:pt x="0" y="0"/>
                </a:moveTo>
                <a:lnTo>
                  <a:pt x="4959445" y="0"/>
                </a:lnTo>
                <a:lnTo>
                  <a:pt x="4959445" y="1875572"/>
                </a:lnTo>
                <a:lnTo>
                  <a:pt x="0" y="1875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04740" y="9258300"/>
            <a:ext cx="3620676" cy="648704"/>
          </a:xfrm>
          <a:custGeom>
            <a:avLst/>
            <a:gdLst/>
            <a:ahLst/>
            <a:cxnLst/>
            <a:rect l="l" t="t" r="r" b="b"/>
            <a:pathLst>
              <a:path w="3620676" h="648704">
                <a:moveTo>
                  <a:pt x="0" y="0"/>
                </a:moveTo>
                <a:lnTo>
                  <a:pt x="3620676" y="0"/>
                </a:lnTo>
                <a:lnTo>
                  <a:pt x="3620676" y="648704"/>
                </a:lnTo>
                <a:lnTo>
                  <a:pt x="0" y="648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36581" y="-15010"/>
            <a:ext cx="3281440" cy="3281440"/>
          </a:xfrm>
          <a:custGeom>
            <a:avLst/>
            <a:gdLst/>
            <a:ahLst/>
            <a:cxnLst/>
            <a:rect l="l" t="t" r="r" b="b"/>
            <a:pathLst>
              <a:path w="3281440" h="3281440">
                <a:moveTo>
                  <a:pt x="0" y="0"/>
                </a:moveTo>
                <a:lnTo>
                  <a:pt x="3281440" y="0"/>
                </a:lnTo>
                <a:lnTo>
                  <a:pt x="3281440" y="3281440"/>
                </a:lnTo>
                <a:lnTo>
                  <a:pt x="0" y="32814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9958" y="259911"/>
            <a:ext cx="9767178" cy="9767178"/>
          </a:xfrm>
          <a:custGeom>
            <a:avLst/>
            <a:gdLst/>
            <a:ahLst/>
            <a:cxnLst/>
            <a:rect l="l" t="t" r="r" b="b"/>
            <a:pathLst>
              <a:path w="9767178" h="9767178">
                <a:moveTo>
                  <a:pt x="0" y="0"/>
                </a:moveTo>
                <a:lnTo>
                  <a:pt x="9767178" y="0"/>
                </a:lnTo>
                <a:lnTo>
                  <a:pt x="9767178" y="9767178"/>
                </a:lnTo>
                <a:lnTo>
                  <a:pt x="0" y="97671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776873" y="2682390"/>
            <a:ext cx="7511127" cy="428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000">
                <a:solidFill>
                  <a:srgbClr val="344982"/>
                </a:solidFill>
                <a:latin typeface="Tex Gyre Termes Bold"/>
              </a:rPr>
              <a:t>24 Godzinny Charytatywny</a:t>
            </a:r>
          </a:p>
          <a:p>
            <a:pPr>
              <a:lnSpc>
                <a:spcPts val="5600"/>
              </a:lnSpc>
            </a:pPr>
            <a:r>
              <a:rPr lang="en-US" sz="5000">
                <a:solidFill>
                  <a:srgbClr val="344982"/>
                </a:solidFill>
                <a:latin typeface="Tex Gyre Termes Bold"/>
              </a:rPr>
              <a:t>Bieg Górski</a:t>
            </a:r>
          </a:p>
          <a:p>
            <a:pPr>
              <a:lnSpc>
                <a:spcPts val="5600"/>
              </a:lnSpc>
            </a:pPr>
            <a:r>
              <a:rPr lang="en-US" sz="5000">
                <a:solidFill>
                  <a:srgbClr val="344982"/>
                </a:solidFill>
                <a:latin typeface="Tex Gyre Termes Bold"/>
              </a:rPr>
              <a:t>w Bochni</a:t>
            </a:r>
          </a:p>
          <a:p>
            <a:pPr>
              <a:lnSpc>
                <a:spcPts val="5600"/>
              </a:lnSpc>
            </a:pPr>
            <a:r>
              <a:rPr lang="en-US" sz="5000">
                <a:solidFill>
                  <a:srgbClr val="344982"/>
                </a:solidFill>
                <a:latin typeface="Tex Gyre Termes Bold"/>
              </a:rPr>
              <a:t>31.08.2024/01.09.2024</a:t>
            </a:r>
          </a:p>
          <a:p>
            <a:pPr marL="0" lvl="0" indent="0">
              <a:lnSpc>
                <a:spcPts val="5600"/>
              </a:lnSpc>
            </a:pPr>
            <a:endParaRPr lang="en-US" sz="5000">
              <a:solidFill>
                <a:srgbClr val="344982"/>
              </a:solidFill>
              <a:latin typeface="Tex Gyre Terme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149177" y="8052232"/>
            <a:ext cx="7511127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</a:pPr>
            <a:r>
              <a:rPr lang="en-US" sz="5000">
                <a:solidFill>
                  <a:srgbClr val="344982"/>
                </a:solidFill>
                <a:latin typeface="Tex Gyre Termes Bold"/>
              </a:rPr>
              <a:t>Pomaganie przez Bieganie!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49177" y="877031"/>
            <a:ext cx="4959445" cy="120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FFFFFF"/>
                </a:solidFill>
                <a:latin typeface="Open Sans Extra Bold"/>
              </a:rPr>
              <a:t>edycja nr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3967" y="3752031"/>
            <a:ext cx="4004337" cy="1391469"/>
          </a:xfrm>
          <a:custGeom>
            <a:avLst/>
            <a:gdLst/>
            <a:ahLst/>
            <a:cxnLst/>
            <a:rect l="l" t="t" r="r" b="b"/>
            <a:pathLst>
              <a:path w="4004337" h="1391469">
                <a:moveTo>
                  <a:pt x="0" y="0"/>
                </a:moveTo>
                <a:lnTo>
                  <a:pt x="4004337" y="0"/>
                </a:lnTo>
                <a:lnTo>
                  <a:pt x="4004337" y="1391469"/>
                </a:lnTo>
                <a:lnTo>
                  <a:pt x="0" y="1391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3967" y="1181187"/>
            <a:ext cx="5232455" cy="937481"/>
          </a:xfrm>
          <a:custGeom>
            <a:avLst/>
            <a:gdLst/>
            <a:ahLst/>
            <a:cxnLst/>
            <a:rect l="l" t="t" r="r" b="b"/>
            <a:pathLst>
              <a:path w="5232455" h="937481">
                <a:moveTo>
                  <a:pt x="0" y="0"/>
                </a:moveTo>
                <a:lnTo>
                  <a:pt x="5232455" y="0"/>
                </a:lnTo>
                <a:lnTo>
                  <a:pt x="5232455" y="937481"/>
                </a:lnTo>
                <a:lnTo>
                  <a:pt x="0" y="937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98554" y="170180"/>
            <a:ext cx="192568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44982"/>
                </a:solidFill>
                <a:latin typeface="Tex Gyre Termes"/>
              </a:rPr>
              <a:t>Organizator: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4320" y="2966393"/>
            <a:ext cx="261416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44982"/>
                </a:solidFill>
                <a:latin typeface="Tex Gyre Termes"/>
              </a:rPr>
              <a:t>Patron medialny: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28841" y="6223000"/>
            <a:ext cx="3855481" cy="3855481"/>
          </a:xfrm>
          <a:custGeom>
            <a:avLst/>
            <a:gdLst/>
            <a:ahLst/>
            <a:cxnLst/>
            <a:rect l="l" t="t" r="r" b="b"/>
            <a:pathLst>
              <a:path w="3855481" h="3855481">
                <a:moveTo>
                  <a:pt x="0" y="0"/>
                </a:moveTo>
                <a:lnTo>
                  <a:pt x="3855481" y="0"/>
                </a:lnTo>
                <a:lnTo>
                  <a:pt x="3855481" y="3855481"/>
                </a:lnTo>
                <a:lnTo>
                  <a:pt x="0" y="38554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1639" y="660105"/>
            <a:ext cx="15953593" cy="611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 Bold"/>
              </a:rPr>
              <a:t>Lubimy działać. 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Postawiliśmy na rozwój. Ostatnie lata szkoliliśmy się, zmieniliśmy siedzibę, otworzyliśmy placówkę rehabilitacyjną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i myślimy bardzo intensywnie nad tym, by iść jeszcze dalej i sięgać jeszcze wyżej.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Rozwijaliśmy skrzydła aby jeszcze skuteczniej pracować na rzecz osób z niepełnosprawnością.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Udało się!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Pierwsze półrocze 2023 roku to same dobre wiadomości, zmiana lokalizacji i przysłowiowy wiatr w żagle.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W tym roku po raz czwarty zdecydowaliśmy się na organizację tego projektu, bardzo wymagającego, ale już przetestowanego i przychylnie odebranego w latach poprzednich wydarzenia.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Jak zawsze, charytatywny charakter imprezy wymaga nie tylko sportowego zaangażowania naszych Zawodników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oraz naszych Darczyńców.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Sukcesy poprzednich edycji to właśnie efekt włożonego wysiłku oraz współpracy Zawodników, Darczyńców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i Wolontariuszy.</a:t>
            </a:r>
          </a:p>
          <a:p>
            <a:pPr algn="just">
              <a:lnSpc>
                <a:spcPts val="3500"/>
              </a:lnSpc>
            </a:pPr>
            <a:endParaRPr lang="en-US" sz="2499">
              <a:solidFill>
                <a:srgbClr val="344982"/>
              </a:solidFill>
              <a:latin typeface="Tex Gyre Termes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619" y="309485"/>
            <a:ext cx="13571075" cy="655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 Bold"/>
              </a:rPr>
              <a:t>Kilka informacji: 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Liczba zespołów biegowych - między 12 a 15 (sześcioosobowe zespoły) 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Start: 31.08.2024 - Amfiteatr w Parku Rodzinnym Uzbornia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Meta: 01.09.2024 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Czas trwania: 24H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Dystans: wielokrotność 1 pętli o długości 1km (szacujemy, w oparciu o wyniki z lat poprzednich,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że każdy z zespołów nabiega około 150 km-200 km)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Przewyższenia na trasie: łącznie 10 000 m - tak, </a:t>
            </a:r>
            <a:r>
              <a:rPr lang="en-US" sz="2500">
                <a:solidFill>
                  <a:srgbClr val="344982"/>
                </a:solidFill>
                <a:latin typeface="Tex Gyre Termes Bold"/>
              </a:rPr>
              <a:t>Mount Everest przy tym, wydaje się być małą górką.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 Bold"/>
            </a:endParaRP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 Bold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Pomysłodawcą projektu jest dyrektor ostatnich edycji Biegu o Pierścień Św. Kingi - 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 Bold"/>
              </a:rPr>
              <a:t>Marcin</a:t>
            </a:r>
            <a:r>
              <a:rPr lang="en-US" sz="2500">
                <a:solidFill>
                  <a:srgbClr val="344982"/>
                </a:solidFill>
                <a:latin typeface="Tex Gyre Termes"/>
              </a:rPr>
              <a:t> </a:t>
            </a:r>
            <a:r>
              <a:rPr lang="en-US" sz="2500">
                <a:solidFill>
                  <a:srgbClr val="344982"/>
                </a:solidFill>
                <a:latin typeface="Tex Gyre Termes Bold"/>
              </a:rPr>
              <a:t>Gibała</a:t>
            </a:r>
            <a:r>
              <a:rPr lang="en-US" sz="2500">
                <a:solidFill>
                  <a:srgbClr val="344982"/>
                </a:solidFill>
                <a:latin typeface="Tex Gyre Termes"/>
              </a:rPr>
              <a:t> – ultramaratończyk, pasjonat biegów górskich na ekstremalnie 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długich dystansach (150, 200, 240 km), co daje gwarancję sukcesu, w zakresie 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realizacji biegu górskiego w Bochni.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421334" y="5541414"/>
            <a:ext cx="4749720" cy="4574461"/>
          </a:xfrm>
          <a:custGeom>
            <a:avLst/>
            <a:gdLst/>
            <a:ahLst/>
            <a:cxnLst/>
            <a:rect l="l" t="t" r="r" b="b"/>
            <a:pathLst>
              <a:path w="4749720" h="4574461">
                <a:moveTo>
                  <a:pt x="0" y="0"/>
                </a:moveTo>
                <a:lnTo>
                  <a:pt x="4749719" y="0"/>
                </a:lnTo>
                <a:lnTo>
                  <a:pt x="4749719" y="4574461"/>
                </a:lnTo>
                <a:lnTo>
                  <a:pt x="0" y="4574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619" r="-2736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673305" y="9886759"/>
            <a:ext cx="1521951" cy="22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8"/>
              </a:lnSpc>
            </a:pPr>
            <a:r>
              <a:rPr lang="en-US" sz="1327">
                <a:solidFill>
                  <a:srgbClr val="344982"/>
                </a:solidFill>
                <a:latin typeface="Open Sans Light"/>
              </a:rPr>
              <a:t>fot. Michał Złotowski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97600" y="4509229"/>
            <a:ext cx="7870703" cy="5247135"/>
          </a:xfrm>
          <a:custGeom>
            <a:avLst/>
            <a:gdLst/>
            <a:ahLst/>
            <a:cxnLst/>
            <a:rect l="l" t="t" r="r" b="b"/>
            <a:pathLst>
              <a:path w="7870703" h="5247135">
                <a:moveTo>
                  <a:pt x="0" y="0"/>
                </a:moveTo>
                <a:lnTo>
                  <a:pt x="7870703" y="0"/>
                </a:lnTo>
                <a:lnTo>
                  <a:pt x="7870703" y="5247135"/>
                </a:lnTo>
                <a:lnTo>
                  <a:pt x="0" y="52471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00198" y="289599"/>
            <a:ext cx="3518792" cy="3990825"/>
          </a:xfrm>
          <a:custGeom>
            <a:avLst/>
            <a:gdLst/>
            <a:ahLst/>
            <a:cxnLst/>
            <a:rect l="l" t="t" r="r" b="b"/>
            <a:pathLst>
              <a:path w="3518792" h="3990825">
                <a:moveTo>
                  <a:pt x="0" y="0"/>
                </a:moveTo>
                <a:lnTo>
                  <a:pt x="3518792" y="0"/>
                </a:lnTo>
                <a:lnTo>
                  <a:pt x="3518792" y="3990826"/>
                </a:lnTo>
                <a:lnTo>
                  <a:pt x="0" y="39908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97496" y="261024"/>
            <a:ext cx="6559928" cy="539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 Bold"/>
              </a:rPr>
              <a:t>Wyniki 2023</a:t>
            </a:r>
          </a:p>
          <a:p>
            <a:pPr>
              <a:lnSpc>
                <a:spcPts val="2240"/>
              </a:lnSpc>
            </a:pPr>
            <a:endParaRPr lang="en-US" sz="1900">
              <a:solidFill>
                <a:srgbClr val="344982"/>
              </a:solidFill>
              <a:latin typeface="Tex Gyre Termes Bold"/>
            </a:endParaRP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"/>
              </a:rPr>
              <a:t>1. SwimRunBlondes – 232 km – 11 600 m przewyższeń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"/>
              </a:rPr>
              <a:t>2. Werner Kenkel Sport Team – 225 km – 11 250 m przewyższeń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"/>
              </a:rPr>
              <a:t>3. KKM Kaloryfer Fast&amp;Furious– 223 km – 11 150 m przewyższeń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"/>
              </a:rPr>
              <a:t>4. Fundacja Auxilium – 214 km – 10 700 m przewyższeń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"/>
              </a:rPr>
              <a:t>5. KKM Kaloryfer Run&amp;Fun – 205 km –10 250 m przewyższeń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"/>
              </a:rPr>
              <a:t>6. Morsy Z Pasją – 192 km – 9 600 m przewyższeń 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"/>
              </a:rPr>
              <a:t>7. Zdrowy Projekt – 188 km – 9 400 m przewyższeń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"/>
              </a:rPr>
              <a:t>8. Crazy Running Ladies – 181 km – 9050 m przewyższeń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"/>
              </a:rPr>
              <a:t>9. Love’Las – 167 km – 8 350 m przewyższeń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"/>
              </a:rPr>
              <a:t>10. Kopalnia Soli Wieliczka – 159 km – 7 950 m przewyższeń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"/>
              </a:rPr>
              <a:t>11. Żubry Bochnia – 135 km – 6 750 m przewyższeń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"/>
              </a:rPr>
              <a:t>12. Rebelianci – 93 km – 4 650 m przewyższeń 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 Bold"/>
              </a:rPr>
              <a:t>Łączna liczba pokonanych kilometrów: 2 214 km 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344982"/>
                </a:solidFill>
                <a:latin typeface="Tex Gyre Termes Bold"/>
              </a:rPr>
              <a:t>Łączna liczba przewyższeń: 110 700 m! </a:t>
            </a:r>
          </a:p>
          <a:p>
            <a:pPr>
              <a:lnSpc>
                <a:spcPts val="980"/>
              </a:lnSpc>
            </a:pPr>
            <a:endParaRPr lang="en-US" sz="1900">
              <a:solidFill>
                <a:srgbClr val="344982"/>
              </a:solidFill>
              <a:latin typeface="Tex Gyre Terme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951466" y="271193"/>
            <a:ext cx="17989292" cy="9342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Wsparcia udzielili nam: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2" tooltip="https://www.facebook.com/ActivlabPoland/?__cft__[0]=AZXT8Y1B_wkmcbHor7wiQSByMJUJMMeP9Ifl0kYMVihrFKxMPe7to0pV7pr-CoCxpvzRiOznw41sx_Bpu64mYs17YFvF-2L05BCCJc8fKmCGJHaJ3blJfPorgS-Jy_xST60ETGV1JXJmWD5DoSwT0Jvw&amp;__tn__=kK-R"/>
              </a:rPr>
              <a:t>Activlab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3" tooltip="https://www.facebook.com/aifogroup/?__cft__[0]=AZXT8Y1B_wkmcbHor7wiQSByMJUJMMeP9Ifl0kYMVihrFKxMPe7to0pV7pr-CoCxpvzRiOznw41sx_Bpu64mYs17YFvF-2L05BCCJc8fKmCGJHaJ3blJfPorgS-Jy_xST60ETGV1JXJmWD5DoSwT0Jvw&amp;__tn__=kK-R"/>
              </a:rPr>
              <a:t>AiFO Components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ALIOR Bank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4" tooltip="https://www.facebook.com/apteka.bochnia/?__cft__[0]=AZXT8Y1B_wkmcbHor7wiQSByMJUJMMeP9Ifl0kYMVihrFKxMPe7to0pV7pr-CoCxpvzRiOznw41sx_Bpu64mYs17YFvF-2L05BCCJc8fKmCGJHaJ3blJfPorgS-Jy_xST60ETGV1JXJmWD5DoSwT0Jvw&amp;__tn__=kK-R"/>
              </a:rPr>
              <a:t>Apteka 24h Remedium Bochnia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ARCOM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ATI PLUS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5" tooltip="https://www.facebook.com/aquerpolska/?__cft__[0]=AZXT8Y1B_wkmcbHor7wiQSByMJUJMMeP9Ifl0kYMVihrFKxMPe7to0pV7pr-CoCxpvzRiOznw41sx_Bpu64mYs17YFvF-2L05BCCJc8fKmCGJHaJ3blJfPorgS-Jy_xST60ETGV1JXJmWD5DoSwT0Jvw&amp;__tn__=kK-R"/>
              </a:rPr>
              <a:t>AQUER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6" tooltip="https://www.facebook.com/BacowkaTowaryTradycyjne/?__cft__[0]=AZXT8Y1B_wkmcbHor7wiQSByMJUJMMeP9Ifl0kYMVihrFKxMPe7to0pV7pr-CoCxpvzRiOznw41sx_Bpu64mYs17YFvF-2L05BCCJc8fKmCGJHaJ3blJfPorgS-Jy_xST60ETGV1JXJmWD5DoSwT0Jvw&amp;__tn__=kK-R"/>
              </a:rPr>
              <a:t>Bacówka Towary Tradycyjne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Bochnianin.pl 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BZUK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CARGO STAL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COBER 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7" tooltip="https://www.facebook.com/FHU-DELSA-INVEST-286105391467461/?__cft__[0]=AZXT8Y1B_wkmcbHor7wiQSByMJUJMMeP9Ifl0kYMVihrFKxMPe7to0pV7pr-CoCxpvzRiOznw41sx_Bpu64mYs17YFvF-2L05BCCJc8fKmCGJHaJ3blJfPorgS-Jy_xST60ETGV1JXJmWD5DoSwT0Jvw&amp;__tn__=kK-R"/>
              </a:rPr>
              <a:t>DELSA INVEST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8" tooltip="https://www.facebook.com/ekombud/?__cft__[0]=AZXT8Y1B_wkmcbHor7wiQSByMJUJMMeP9Ifl0kYMVihrFKxMPe7to0pV7pr-CoCxpvzRiOznw41sx_Bpu64mYs17YFvF-2L05BCCJc8fKmCGJHaJ3blJfPorgS-Jy_xST60ETGV1JXJmWD5DoSwT0Jvw&amp;__tn__=kK-R"/>
              </a:rPr>
              <a:t>Ekombud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9" tooltip="https://www.facebook.com/funnycase.official/?__cft__[0]=AZXT8Y1B_wkmcbHor7wiQSByMJUJMMeP9Ifl0kYMVihrFKxMPe7to0pV7pr-CoCxpvzRiOznw41sx_Bpu64mYs17YFvF-2L05BCCJc8fKmCGJHaJ3blJfPorgS-Jy_xST60ETGV1JXJmWD5DoSwT0Jvw&amp;__tn__=kK-R"/>
              </a:rPr>
              <a:t>Funnycase.pl 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FITNESS BODY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HALMONT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10" tooltip="https://www.facebook.com/igloo.morethancooling/?__cft__[0]=AZXT8Y1B_wkmcbHor7wiQSByMJUJMMeP9Ifl0kYMVihrFKxMPe7to0pV7pr-CoCxpvzRiOznw41sx_Bpu64mYs17YFvF-2L05BCCJc8fKmCGJHaJ3blJfPorgS-Jy_xST60ETGV1JXJmWD5DoSwT0Jvw&amp;__tn__=kK-R"/>
              </a:rPr>
              <a:t>IGLOO More Than Cooling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11" tooltip="https://www.facebook.com/kopalniawieliczka/?__cft__[0]=AZXT8Y1B_wkmcbHor7wiQSByMJUJMMeP9Ifl0kYMVihrFKxMPe7to0pV7pr-CoCxpvzRiOznw41sx_Bpu64mYs17YFvF-2L05BCCJc8fKmCGJHaJ3blJfPorgS-Jy_xST60ETGV1JXJmWD5DoSwT0Jvw&amp;__tn__=kK-R"/>
              </a:rPr>
              <a:t>Kopalnia Soli "Wieliczka"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LOCK TEL 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MDK Bochnia 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Miąsko Team 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12" tooltip="https://www.facebook.com/milooelectronics/?__cft__[0]=AZXT8Y1B_wkmcbHor7wiQSByMJUJMMeP9Ifl0kYMVihrFKxMPe7to0pV7pr-CoCxpvzRiOznw41sx_Bpu64mYs17YFvF-2L05BCCJc8fKmCGJHaJ3blJfPorgS-Jy_xST60ETGV1JXJmWD5DoSwT0Jvw&amp;__tn__=kK-R"/>
              </a:rPr>
              <a:t>Miloo-Electronics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MIRA TRACZ Sklep z owocami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NAWIGATOR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NESSI SPORT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NORMOBARIUM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OSP Chodenice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Paweł Leś -Wypożyczalnia sprzętu 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P-BUD PRZEMYSŁAW BIRKOWSK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PLAST BUD I 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Powiat Bocheński 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PSS Społem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Recal - każda puszka cenna 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13" tooltip="https://www.facebook.com/salcotherapy/?__cft__[0]=AZXT8Y1B_wkmcbHor7wiQSByMJUJMMeP9Ifl0kYMVihrFKxMPe7to0pV7pr-CoCxpvzRiOznw41sx_Bpu64mYs17YFvF-2L05BCCJc8fKmCGJHaJ3blJfPorgS-Jy_xST60ETGV1JXJmWD5DoSwT0Jvw&amp;__tn__=kK-R"/>
              </a:rPr>
              <a:t>SALCO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14" tooltip="https://www.facebook.com/Stalprodukt-SA-291022488202015/?__cft__[0]=AZXT8Y1B_wkmcbHor7wiQSByMJUJMMeP9Ifl0kYMVihrFKxMPe7to0pV7pr-CoCxpvzRiOznw41sx_Bpu64mYs17YFvF-2L05BCCJc8fKmCGJHaJ3blJfPorgS-Jy_xST60ETGV1JXJmWD5DoSwT0Jvw&amp;__tn__=kK-R"/>
              </a:rPr>
              <a:t>Stalprodukt S.A.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TT PLAST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TRAN ZIEM Jerzy Satoła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Urząd Marszałkowski Województwa Małopolskiego 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Urząd Miasta Bochnia 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15" tooltip="https://www.facebook.com/wernerkenkelspzoo/?__cft__[0]=AZXT8Y1B_wkmcbHor7wiQSByMJUJMMeP9Ifl0kYMVihrFKxMPe7to0pV7pr-CoCxpvzRiOznw41sx_Bpu64mYs17YFvF-2L05BCCJc8fKmCGJHaJ3blJfPorgS-Jy_xST60ETGV1JXJmWD5DoSwT0Jvw&amp;__tn__=kK-R"/>
              </a:rPr>
              <a:t>Werner Kenkel - producent tektury falistej i opakowań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ZASADA TRANS SPEDITION</a:t>
            </a: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  <a:hlinkClick r:id="rId16" tooltip="https://www.facebook.com/zdrowyprojekt/?__cft__[0]=AZXT8Y1B_wkmcbHor7wiQSByMJUJMMeP9Ifl0kYMVihrFKxMPe7to0pV7pr-CoCxpvzRiOznw41sx_Bpu64mYs17YFvF-2L05BCCJc8fKmCGJHaJ3blJfPorgS-Jy_xST60ETGV1JXJmWD5DoSwT0Jvw&amp;__tn__=kK-R"/>
              </a:rPr>
              <a:t>Zdrowy Projekt</a:t>
            </a:r>
          </a:p>
          <a:p>
            <a:pPr algn="ctr">
              <a:lnSpc>
                <a:spcPts val="1508"/>
              </a:lnSpc>
            </a:pPr>
            <a:endParaRPr lang="en-US" sz="1077">
              <a:solidFill>
                <a:srgbClr val="344982"/>
              </a:solidFill>
              <a:latin typeface="Tex Gyre Termes Bold"/>
              <a:hlinkClick r:id="rId16" tooltip="https://www.facebook.com/zdrowyprojekt/?__cft__[0]=AZXT8Y1B_wkmcbHor7wiQSByMJUJMMeP9Ifl0kYMVihrFKxMPe7to0pV7pr-CoCxpvzRiOznw41sx_Bpu64mYs17YFvF-2L05BCCJc8fKmCGJHaJ3blJfPorgS-Jy_xST60ETGV1JXJmWD5DoSwT0Jvw&amp;__tn__=kK-R"/>
            </a:endParaRPr>
          </a:p>
          <a:p>
            <a:pPr algn="ctr">
              <a:lnSpc>
                <a:spcPts val="1508"/>
              </a:lnSpc>
            </a:pPr>
            <a:r>
              <a:rPr lang="en-US" sz="1077">
                <a:solidFill>
                  <a:srgbClr val="344982"/>
                </a:solidFill>
                <a:latin typeface="Tex Gyre Termes Bold"/>
              </a:rPr>
              <a:t>Wynik finansowy, przekazany na rzecz naszych Podopiecznych:</a:t>
            </a:r>
          </a:p>
          <a:p>
            <a:pPr algn="ctr">
              <a:lnSpc>
                <a:spcPts val="4906"/>
              </a:lnSpc>
            </a:pPr>
            <a:r>
              <a:rPr lang="en-US" sz="3504">
                <a:solidFill>
                  <a:srgbClr val="344982"/>
                </a:solidFill>
                <a:latin typeface="Tex Gyre Termes Bold"/>
              </a:rPr>
              <a:t>71 736,96 zł</a:t>
            </a:r>
          </a:p>
        </p:txBody>
      </p:sp>
      <p:sp>
        <p:nvSpPr>
          <p:cNvPr id="3" name="Freeform 3"/>
          <p:cNvSpPr/>
          <p:nvPr/>
        </p:nvSpPr>
        <p:spPr>
          <a:xfrm>
            <a:off x="7882773" y="5968743"/>
            <a:ext cx="4932572" cy="3289557"/>
          </a:xfrm>
          <a:custGeom>
            <a:avLst/>
            <a:gdLst/>
            <a:ahLst/>
            <a:cxnLst/>
            <a:rect l="l" t="t" r="r" b="b"/>
            <a:pathLst>
              <a:path w="4932572" h="3289557">
                <a:moveTo>
                  <a:pt x="0" y="0"/>
                </a:moveTo>
                <a:lnTo>
                  <a:pt x="4932572" y="0"/>
                </a:lnTo>
                <a:lnTo>
                  <a:pt x="4932572" y="3289557"/>
                </a:lnTo>
                <a:lnTo>
                  <a:pt x="0" y="328955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28943" y="5339152"/>
            <a:ext cx="3297387" cy="4947848"/>
          </a:xfrm>
          <a:custGeom>
            <a:avLst/>
            <a:gdLst/>
            <a:ahLst/>
            <a:cxnLst/>
            <a:rect l="l" t="t" r="r" b="b"/>
            <a:pathLst>
              <a:path w="3297387" h="4947848">
                <a:moveTo>
                  <a:pt x="0" y="0"/>
                </a:moveTo>
                <a:lnTo>
                  <a:pt x="3297387" y="0"/>
                </a:lnTo>
                <a:lnTo>
                  <a:pt x="3297387" y="4947848"/>
                </a:lnTo>
                <a:lnTo>
                  <a:pt x="0" y="494784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870377" y="2222891"/>
            <a:ext cx="3044625" cy="2029025"/>
          </a:xfrm>
          <a:custGeom>
            <a:avLst/>
            <a:gdLst/>
            <a:ahLst/>
            <a:cxnLst/>
            <a:rect l="l" t="t" r="r" b="b"/>
            <a:pathLst>
              <a:path w="3044625" h="2029025">
                <a:moveTo>
                  <a:pt x="0" y="0"/>
                </a:moveTo>
                <a:lnTo>
                  <a:pt x="3044625" y="0"/>
                </a:lnTo>
                <a:lnTo>
                  <a:pt x="3044625" y="2029025"/>
                </a:lnTo>
                <a:lnTo>
                  <a:pt x="0" y="202902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28000" y="498311"/>
            <a:ext cx="8198331" cy="4305120"/>
          </a:xfrm>
          <a:custGeom>
            <a:avLst/>
            <a:gdLst/>
            <a:ahLst/>
            <a:cxnLst/>
            <a:rect l="l" t="t" r="r" b="b"/>
            <a:pathLst>
              <a:path w="8198331" h="4305120">
                <a:moveTo>
                  <a:pt x="0" y="0"/>
                </a:moveTo>
                <a:lnTo>
                  <a:pt x="8198330" y="0"/>
                </a:lnTo>
                <a:lnTo>
                  <a:pt x="8198330" y="4305120"/>
                </a:lnTo>
                <a:lnTo>
                  <a:pt x="0" y="430512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8326" y="536575"/>
            <a:ext cx="12723901" cy="917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Tex Gyre Termes"/>
              </a:rPr>
              <a:t> 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 Bold"/>
              </a:rPr>
              <a:t>Zwracamy się do Państwa z uprzejmą prośbą o wsparcie finansowe tego projektu.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 Bold"/>
            </a:endParaRP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 Bold"/>
            </a:endParaR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Aktualnie Fundacja ma pod swoimi skrzydłami 43 podopiecznych, a dodatkowo opiekujemy się 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80 osobami z terenu Powiatu Bocheńskiego, które regularnie korzystają z bezpłatnych zajęć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z terapeutami: logopedami, rehabilitantami, arteterapeutami, teatrologami, trenerami. 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Aby zrealizować bieg ubiegamy się o granty na wydatki konieczne do poniesienia, a także zakładamy zjednanie bocheńskich przedsiębiorców, którzy wesprą nas finansowo lub rzeczowo 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- będziemy wdzięczni za gadżety do pakietów startowych lub inne wsparcie, które pomoże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w organizacji imprezy i uatrakcyjnić bieg.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Zaangażowanie finansowe Państwa firmy zdecydowanie podniesie prestiż tego projektu i pozwoli na wsparcie podopiecznych fundacji.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EE0412"/>
                </a:solidFill>
                <a:latin typeface="Tex Gyre Termes Bold"/>
              </a:rPr>
              <a:t>Bardzo liczymy na Państwa wsparcie. </a:t>
            </a: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EE0412"/>
                </a:solidFill>
                <a:latin typeface="Tex Gyre Termes Bold"/>
              </a:rPr>
              <a:t>Prosimy o nie, by nasi podopieczni przestali się martwić tym, co przyniesie jutro.  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EE0412"/>
              </a:solidFill>
              <a:latin typeface="Tex Gyre Termes Bold"/>
            </a:endParaRP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EE0412"/>
              </a:solidFill>
              <a:latin typeface="Tex Gyre Termes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694572" y="6977261"/>
            <a:ext cx="5398147" cy="3309739"/>
          </a:xfrm>
          <a:custGeom>
            <a:avLst/>
            <a:gdLst/>
            <a:ahLst/>
            <a:cxnLst/>
            <a:rect l="l" t="t" r="r" b="b"/>
            <a:pathLst>
              <a:path w="5398147" h="3309739">
                <a:moveTo>
                  <a:pt x="0" y="0"/>
                </a:moveTo>
                <a:lnTo>
                  <a:pt x="5398147" y="0"/>
                </a:lnTo>
                <a:lnTo>
                  <a:pt x="5398147" y="3309739"/>
                </a:lnTo>
                <a:lnTo>
                  <a:pt x="0" y="330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94572" y="0"/>
            <a:ext cx="4593428" cy="3720677"/>
          </a:xfrm>
          <a:custGeom>
            <a:avLst/>
            <a:gdLst/>
            <a:ahLst/>
            <a:cxnLst/>
            <a:rect l="l" t="t" r="r" b="b"/>
            <a:pathLst>
              <a:path w="4593428" h="3720677">
                <a:moveTo>
                  <a:pt x="0" y="0"/>
                </a:moveTo>
                <a:lnTo>
                  <a:pt x="4593428" y="0"/>
                </a:lnTo>
                <a:lnTo>
                  <a:pt x="4593428" y="3720677"/>
                </a:lnTo>
                <a:lnTo>
                  <a:pt x="0" y="372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3925" y="6105417"/>
            <a:ext cx="4656384" cy="4181583"/>
          </a:xfrm>
          <a:custGeom>
            <a:avLst/>
            <a:gdLst/>
            <a:ahLst/>
            <a:cxnLst/>
            <a:rect l="l" t="t" r="r" b="b"/>
            <a:pathLst>
              <a:path w="4656384" h="4181583">
                <a:moveTo>
                  <a:pt x="0" y="0"/>
                </a:moveTo>
                <a:lnTo>
                  <a:pt x="4656385" y="0"/>
                </a:lnTo>
                <a:lnTo>
                  <a:pt x="4656385" y="4181583"/>
                </a:lnTo>
                <a:lnTo>
                  <a:pt x="0" y="41815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5336773"/>
            <a:ext cx="4287620" cy="2859435"/>
          </a:xfrm>
          <a:custGeom>
            <a:avLst/>
            <a:gdLst/>
            <a:ahLst/>
            <a:cxnLst/>
            <a:rect l="l" t="t" r="r" b="b"/>
            <a:pathLst>
              <a:path w="4287620" h="2859435">
                <a:moveTo>
                  <a:pt x="0" y="0"/>
                </a:moveTo>
                <a:lnTo>
                  <a:pt x="4287620" y="0"/>
                </a:lnTo>
                <a:lnTo>
                  <a:pt x="4287620" y="2859435"/>
                </a:lnTo>
                <a:lnTo>
                  <a:pt x="0" y="28594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8081" y="5680425"/>
            <a:ext cx="5627161" cy="3751441"/>
          </a:xfrm>
          <a:custGeom>
            <a:avLst/>
            <a:gdLst/>
            <a:ahLst/>
            <a:cxnLst/>
            <a:rect l="l" t="t" r="r" b="b"/>
            <a:pathLst>
              <a:path w="5627161" h="3751441">
                <a:moveTo>
                  <a:pt x="0" y="0"/>
                </a:moveTo>
                <a:lnTo>
                  <a:pt x="5627161" y="0"/>
                </a:lnTo>
                <a:lnTo>
                  <a:pt x="5627161" y="3751441"/>
                </a:lnTo>
                <a:lnTo>
                  <a:pt x="0" y="3751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89720"/>
            <a:ext cx="11392692" cy="348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W podziękowaniu zapewniamy promocję Państwa firmy, jako przedsiębiorstwa realizującego ideę społecznej odpowiedzialności biznesu, zamieścimy stosowne informacje na plakacie, stronie www oraz udzielimy informacji o Was, jako Darczyńcy w medium lokalnym Bochnianin.pl, który obsłuży bieg od strony medialnej. 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Jesteśmy także otwarci na inne formy reklamy i promocji, które zechcą Państwo zrealizować.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8324" y="105369"/>
            <a:ext cx="15168350" cy="938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5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Fundacja Pomocy Osobom Niepełnosprawnym oraz Dzieciom i Młodzieży AUXILIUM działa na terenie miasta Bochnia i powiatu bocheńskiego. </a:t>
            </a:r>
          </a:p>
          <a:p>
            <a:pPr algn="just">
              <a:lnSpc>
                <a:spcPts val="4675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Pomagamy podopiecznym fundacji, którzy są osobami z niepełnosprawnościami, nieporadnym życiowo, potrzebującym różnych form interwencji.</a:t>
            </a:r>
          </a:p>
          <a:p>
            <a:pPr algn="just">
              <a:lnSpc>
                <a:spcPts val="4675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Skupiamy się na opłacaniu bądź refundacji faktur za rehabilitację, turnusy rehabilitacyjne, opiekę lekarską, zakup leków, likwidację barier architektonicznych, operacje przywracające zdrowie, badania diagnostyczne itd. </a:t>
            </a:r>
          </a:p>
          <a:p>
            <a:pPr algn="just">
              <a:lnSpc>
                <a:spcPts val="4675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Docieramy ze swoimi działaniami także do innych organizacji wspierających osoby z niepełnosprawnościami poprzez uczestnictwo w akcjach pomocowych, zbiórkach publicznych i innych wydarzeniach wspierających. </a:t>
            </a:r>
          </a:p>
          <a:p>
            <a:pPr algn="just">
              <a:lnSpc>
                <a:spcPts val="4674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Organizujemy biegi charytatywne, szkolenia, koncerty, zbiórki publiczne, akcje pomocowe z przeznaczeniem </a:t>
            </a:r>
          </a:p>
          <a:p>
            <a:pPr algn="just">
              <a:lnSpc>
                <a:spcPts val="4674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dla dzieci z Domu Dziecka, pacjentów Hospicjum, podopiecznych Domu Pomocy Społecznej, pacjentów </a:t>
            </a:r>
          </a:p>
          <a:p>
            <a:pPr algn="just">
              <a:lnSpc>
                <a:spcPts val="4675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Szpitala Powiatowego, uczniów szkół. </a:t>
            </a:r>
          </a:p>
          <a:p>
            <a:pPr algn="just">
              <a:lnSpc>
                <a:spcPts val="4674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Naszym głównym celem działania jest wsparcie leczenia i rehabilitacji naszych podopiecznych, pomoc w walce </a:t>
            </a:r>
          </a:p>
          <a:p>
            <a:pPr algn="just">
              <a:lnSpc>
                <a:spcPts val="4675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o zdrowie i sprawność oraz promocja zdrowego, aktywnego stylu życia. </a:t>
            </a:r>
          </a:p>
          <a:p>
            <a:pPr algn="just">
              <a:lnSpc>
                <a:spcPts val="4675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To już 12 lat jak działamy na rzecz lokalnej społeczności. </a:t>
            </a:r>
          </a:p>
          <a:p>
            <a:pPr algn="just">
              <a:lnSpc>
                <a:spcPts val="4675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 </a:t>
            </a:r>
          </a:p>
          <a:p>
            <a:pPr algn="just">
              <a:lnSpc>
                <a:spcPts val="4675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916959" y="7660129"/>
            <a:ext cx="5499428" cy="3667431"/>
          </a:xfrm>
          <a:custGeom>
            <a:avLst/>
            <a:gdLst/>
            <a:ahLst/>
            <a:cxnLst/>
            <a:rect l="l" t="t" r="r" b="b"/>
            <a:pathLst>
              <a:path w="5499428" h="3667431">
                <a:moveTo>
                  <a:pt x="0" y="0"/>
                </a:moveTo>
                <a:lnTo>
                  <a:pt x="5499429" y="0"/>
                </a:lnTo>
                <a:lnTo>
                  <a:pt x="5499429" y="3667431"/>
                </a:lnTo>
                <a:lnTo>
                  <a:pt x="0" y="36674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5032" y="581403"/>
            <a:ext cx="14656147" cy="109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Więcej informacji:</a:t>
            </a:r>
          </a:p>
          <a:p>
            <a:pPr algn="ctr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www.auxilium-fundacja.org.pl </a:t>
            </a:r>
          </a:p>
          <a:p>
            <a:pPr algn="ctr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Mirosław Cibor - 606-368-345 - prezes Fundacji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Marcin Gibała - 781-192-432 - sprawy organizacyjne i techniczne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Rafał Kłosowski - 513-059-024 - sprawy organizacyjne i techniczne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344982"/>
                </a:solidFill>
                <a:latin typeface="Tex Gyre Termes"/>
              </a:rPr>
              <a:t>Luiza Hofstede - 511-078-971 - sprawy organizacyjne, administracyjne, finansowe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Sylwia Pachota Rura - 515-061-150 - wolontariat, promocja </a:t>
            </a:r>
          </a:p>
          <a:p>
            <a:pPr algn="ctr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 Bold"/>
              </a:rPr>
              <a:t>biuro@auxilium-fundacja.org.pl </a:t>
            </a:r>
          </a:p>
          <a:p>
            <a:pPr algn="ctr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 Bold"/>
            </a:endParaRP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FUNDACJA POMOCY OSOBOM NIEPEŁNOSPRAWNYM ORAZ DZIECIOM I MŁODZIEŻY „AUXILIUM”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ul. Brzeźnicka 55D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32-700 Bochnia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KRS: 0000410419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NIP: 8681959652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REGON: 122503229</a:t>
            </a:r>
          </a:p>
          <a:p>
            <a:pPr algn="ctr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Konto bankowe: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Alior Bank Spółka Akcyjna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344982"/>
                </a:solidFill>
                <a:latin typeface="Tex Gyre Termes"/>
              </a:rPr>
              <a:t>Numer: 46 2490 0005 0000 4600 6692 6591</a:t>
            </a:r>
          </a:p>
          <a:p>
            <a:pPr algn="ctr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  <a:p>
            <a:pPr algn="ctr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  <a:p>
            <a:pPr algn="ctr">
              <a:lnSpc>
                <a:spcPts val="3500"/>
              </a:lnSpc>
            </a:pPr>
            <a:endParaRPr lang="en-US" sz="2500">
              <a:solidFill>
                <a:srgbClr val="344982"/>
              </a:solidFill>
              <a:latin typeface="Tex Gyre Terme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026845" y="7620067"/>
            <a:ext cx="5232455" cy="937481"/>
          </a:xfrm>
          <a:custGeom>
            <a:avLst/>
            <a:gdLst/>
            <a:ahLst/>
            <a:cxnLst/>
            <a:rect l="l" t="t" r="r" b="b"/>
            <a:pathLst>
              <a:path w="5232455" h="937481">
                <a:moveTo>
                  <a:pt x="0" y="0"/>
                </a:moveTo>
                <a:lnTo>
                  <a:pt x="5232455" y="0"/>
                </a:lnTo>
                <a:lnTo>
                  <a:pt x="5232455" y="937482"/>
                </a:lnTo>
                <a:lnTo>
                  <a:pt x="0" y="9374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Microsoft Macintosh PowerPoint</Application>
  <PresentationFormat>Niestandardowy</PresentationFormat>
  <Paragraphs>153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Calibri</vt:lpstr>
      <vt:lpstr>Open Sans Extra Bold</vt:lpstr>
      <vt:lpstr>Tex Gyre Termes</vt:lpstr>
      <vt:lpstr>Tex Gyre Termes Bold</vt:lpstr>
      <vt:lpstr>Arial</vt:lpstr>
      <vt:lpstr>Open Sans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2024 - 24 GODZINNY CHARYTATYWNY BIEG GÓRSKI W BOCHNI</dc:title>
  <cp:lastModifiedBy>luiza hofstede</cp:lastModifiedBy>
  <cp:revision>1</cp:revision>
  <dcterms:created xsi:type="dcterms:W3CDTF">2006-08-16T00:00:00Z</dcterms:created>
  <dcterms:modified xsi:type="dcterms:W3CDTF">2024-02-29T15:29:49Z</dcterms:modified>
  <dc:identifier>DAF9buKCXUY</dc:identifier>
</cp:coreProperties>
</file>